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Lst>
  <p:sldSz cx="12192000" cy="6858000"/>
  <p:notesSz cx="12192000" cy="6858000"/>
  <p:custDataLst>
    <p:tags r:id="rId1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4"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8" d="100"/>
          <a:sy n="78" d="100"/>
        </p:scale>
        <p:origin x="-1536" y="-84"/>
      </p:cViewPr>
      <p:guideLst>
        <p:guide orient="horz" pos="2884"/>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759075" y="379793"/>
            <a:ext cx="6673850" cy="848360"/>
          </a:xfrm>
          <a:prstGeom prst="rect">
            <a:avLst/>
          </a:prstGeom>
        </p:spPr>
        <p:txBody>
          <a:bodyPr wrap="square" lIns="0" tIns="0" rIns="0" bIns="0">
            <a:spAutoFit/>
          </a:bodyPr>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a:xfrm>
            <a:off x="421640" y="1195069"/>
            <a:ext cx="10694035" cy="1971675"/>
          </a:xfrm>
          <a:prstGeom prst="rect">
            <a:avLst/>
          </a:prstGeom>
        </p:spPr>
        <p:txBody>
          <a:bodyPr wrap="square" lIns="0" tIns="0" rIns="0" bIns="0">
            <a:spAutoFit/>
          </a:bodyPr>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59075" y="379793"/>
            <a:ext cx="6673850" cy="843280"/>
          </a:xfrm>
          <a:prstGeom prst="rect">
            <a:avLst/>
          </a:prstGeom>
        </p:spPr>
        <p:txBody>
          <a:bodyPr vert="horz" wrap="square" lIns="0" tIns="12700" rIns="0" bIns="0" rtlCol="0">
            <a:spAutoFit/>
          </a:bodyPr>
          <a:lstStyle/>
          <a:p>
            <a:pPr marL="117475">
              <a:lnSpc>
                <a:spcPct val="100000"/>
              </a:lnSpc>
              <a:spcBef>
                <a:spcPts val="100"/>
              </a:spcBef>
            </a:pPr>
            <a:r>
              <a:rPr dirty="0"/>
              <a:t>第一章</a:t>
            </a:r>
            <a:r>
              <a:rPr spc="-60" dirty="0"/>
              <a:t> </a:t>
            </a:r>
            <a:r>
              <a:rPr dirty="0"/>
              <a:t>导</a:t>
            </a:r>
            <a:r>
              <a:rPr spc="-25" dirty="0"/>
              <a:t>言</a:t>
            </a:r>
            <a:endParaRPr spc="-25" dirty="0"/>
          </a:p>
        </p:txBody>
      </p:sp>
      <p:sp>
        <p:nvSpPr>
          <p:cNvPr id="3" name="object 3"/>
          <p:cNvSpPr/>
          <p:nvPr/>
        </p:nvSpPr>
        <p:spPr>
          <a:xfrm>
            <a:off x="0" y="3238500"/>
            <a:ext cx="8789035" cy="2959735"/>
          </a:xfrm>
          <a:custGeom>
            <a:avLst/>
            <a:gdLst/>
            <a:ahLst/>
            <a:cxnLst/>
            <a:rect l="l" t="t" r="r" b="b"/>
            <a:pathLst>
              <a:path w="8789035" h="2959735">
                <a:moveTo>
                  <a:pt x="0" y="0"/>
                </a:moveTo>
                <a:lnTo>
                  <a:pt x="8788908" y="0"/>
                </a:lnTo>
                <a:lnTo>
                  <a:pt x="8788908" y="2959607"/>
                </a:lnTo>
                <a:lnTo>
                  <a:pt x="0" y="2959607"/>
                </a:lnTo>
                <a:lnTo>
                  <a:pt x="0" y="0"/>
                </a:lnTo>
                <a:close/>
              </a:path>
            </a:pathLst>
          </a:custGeom>
          <a:solidFill>
            <a:srgbClr val="5AB6DF">
              <a:alpha val="41999"/>
            </a:srgbClr>
          </a:solidFill>
        </p:spPr>
        <p:txBody>
          <a:bodyPr wrap="square" lIns="0" tIns="0" rIns="0" bIns="0" rtlCol="0"/>
          <a:lstStyle/>
          <a:p/>
        </p:txBody>
      </p:sp>
      <p:sp>
        <p:nvSpPr>
          <p:cNvPr id="4" name="object 4"/>
          <p:cNvSpPr/>
          <p:nvPr/>
        </p:nvSpPr>
        <p:spPr>
          <a:xfrm>
            <a:off x="0" y="3378708"/>
            <a:ext cx="12192000" cy="2133600"/>
          </a:xfrm>
          <a:prstGeom prst="rect">
            <a:avLst/>
          </a:prstGeom>
          <a:blipFill>
            <a:blip r:embed="rId1" cstate="print"/>
            <a:stretch>
              <a:fillRect/>
            </a:stretch>
          </a:blipFill>
        </p:spPr>
        <p:txBody>
          <a:bodyPr wrap="square" lIns="0" tIns="0" rIns="0" bIns="0" rtlCol="0"/>
          <a:lstStyle/>
          <a:p/>
        </p:txBody>
      </p:sp>
      <p:sp>
        <p:nvSpPr>
          <p:cNvPr id="5" name="object 5"/>
          <p:cNvSpPr/>
          <p:nvPr/>
        </p:nvSpPr>
        <p:spPr>
          <a:xfrm>
            <a:off x="0" y="5512308"/>
            <a:ext cx="10427335" cy="342900"/>
          </a:xfrm>
          <a:custGeom>
            <a:avLst/>
            <a:gdLst/>
            <a:ahLst/>
            <a:cxnLst/>
            <a:rect l="l" t="t" r="r" b="b"/>
            <a:pathLst>
              <a:path w="10427335" h="342900">
                <a:moveTo>
                  <a:pt x="0" y="0"/>
                </a:moveTo>
                <a:lnTo>
                  <a:pt x="10427208" y="0"/>
                </a:lnTo>
                <a:lnTo>
                  <a:pt x="10427208" y="342900"/>
                </a:lnTo>
                <a:lnTo>
                  <a:pt x="0" y="342900"/>
                </a:lnTo>
                <a:lnTo>
                  <a:pt x="0" y="0"/>
                </a:lnTo>
                <a:close/>
              </a:path>
            </a:pathLst>
          </a:custGeom>
          <a:solidFill>
            <a:srgbClr val="5AB6DF">
              <a:alpha val="41999"/>
            </a:srgbClr>
          </a:solidFill>
        </p:spPr>
        <p:txBody>
          <a:bodyPr wrap="square" lIns="0" tIns="0" rIns="0" bIns="0" rtlCol="0"/>
          <a:lstStyle/>
          <a:p/>
        </p:txBody>
      </p:sp>
      <p:sp>
        <p:nvSpPr>
          <p:cNvPr id="6" name="object 6"/>
          <p:cNvSpPr/>
          <p:nvPr/>
        </p:nvSpPr>
        <p:spPr>
          <a:xfrm>
            <a:off x="7228331" y="3378708"/>
            <a:ext cx="3198876" cy="2133600"/>
          </a:xfrm>
          <a:prstGeom prst="rect">
            <a:avLst/>
          </a:prstGeom>
          <a:blipFill>
            <a:blip r:embed="rId2" cstate="print"/>
            <a:stretch>
              <a:fillRect/>
            </a:stretch>
          </a:blipFill>
        </p:spPr>
        <p:txBody>
          <a:bodyPr wrap="square" lIns="0" tIns="0" rIns="0" bIns="0" rtlCol="0"/>
          <a:lstStyle/>
          <a:p/>
        </p:txBody>
      </p:sp>
      <p:sp>
        <p:nvSpPr>
          <p:cNvPr id="7" name="object 7"/>
          <p:cNvSpPr/>
          <p:nvPr/>
        </p:nvSpPr>
        <p:spPr>
          <a:xfrm>
            <a:off x="3877055" y="3378708"/>
            <a:ext cx="3256788" cy="2133600"/>
          </a:xfrm>
          <a:prstGeom prst="rect">
            <a:avLst/>
          </a:prstGeom>
          <a:blipFill>
            <a:blip r:embed="rId3" cstate="print"/>
            <a:stretch>
              <a:fillRect/>
            </a:stretch>
          </a:blipFill>
        </p:spPr>
        <p:txBody>
          <a:bodyPr wrap="square" lIns="0" tIns="0" rIns="0" bIns="0" rtlCol="0"/>
          <a:lstStyle/>
          <a:p/>
        </p:txBody>
      </p:sp>
      <p:sp>
        <p:nvSpPr>
          <p:cNvPr id="9" name="object 9"/>
          <p:cNvSpPr/>
          <p:nvPr/>
        </p:nvSpPr>
        <p:spPr>
          <a:xfrm>
            <a:off x="2342007" y="3378327"/>
            <a:ext cx="1546225" cy="2142490"/>
          </a:xfrm>
          <a:custGeom>
            <a:avLst/>
            <a:gdLst/>
            <a:ahLst/>
            <a:cxnLst/>
            <a:rect l="l" t="t" r="r" b="b"/>
            <a:pathLst>
              <a:path w="1546225" h="2142490">
                <a:moveTo>
                  <a:pt x="1546097" y="2141982"/>
                </a:moveTo>
                <a:lnTo>
                  <a:pt x="0" y="2141982"/>
                </a:lnTo>
                <a:lnTo>
                  <a:pt x="0" y="0"/>
                </a:lnTo>
                <a:lnTo>
                  <a:pt x="1546097" y="0"/>
                </a:lnTo>
                <a:lnTo>
                  <a:pt x="1546097" y="4762"/>
                </a:lnTo>
                <a:lnTo>
                  <a:pt x="9525" y="4762"/>
                </a:lnTo>
                <a:lnTo>
                  <a:pt x="4762" y="9525"/>
                </a:lnTo>
                <a:lnTo>
                  <a:pt x="9525" y="9525"/>
                </a:lnTo>
                <a:lnTo>
                  <a:pt x="9525" y="2132457"/>
                </a:lnTo>
                <a:lnTo>
                  <a:pt x="4762" y="2132457"/>
                </a:lnTo>
                <a:lnTo>
                  <a:pt x="9525" y="2137219"/>
                </a:lnTo>
                <a:lnTo>
                  <a:pt x="1546097" y="2137219"/>
                </a:lnTo>
                <a:lnTo>
                  <a:pt x="1546097" y="2141982"/>
                </a:lnTo>
                <a:close/>
              </a:path>
              <a:path w="1546225" h="2142490">
                <a:moveTo>
                  <a:pt x="9525" y="9525"/>
                </a:moveTo>
                <a:lnTo>
                  <a:pt x="4762" y="9525"/>
                </a:lnTo>
                <a:lnTo>
                  <a:pt x="9525" y="4762"/>
                </a:lnTo>
                <a:lnTo>
                  <a:pt x="9525" y="9525"/>
                </a:lnTo>
                <a:close/>
              </a:path>
              <a:path w="1546225" h="2142490">
                <a:moveTo>
                  <a:pt x="1536572" y="9525"/>
                </a:moveTo>
                <a:lnTo>
                  <a:pt x="9525" y="9525"/>
                </a:lnTo>
                <a:lnTo>
                  <a:pt x="9525" y="4762"/>
                </a:lnTo>
                <a:lnTo>
                  <a:pt x="1536572" y="4762"/>
                </a:lnTo>
                <a:lnTo>
                  <a:pt x="1536572" y="9525"/>
                </a:lnTo>
                <a:close/>
              </a:path>
              <a:path w="1546225" h="2142490">
                <a:moveTo>
                  <a:pt x="1536572" y="2137219"/>
                </a:moveTo>
                <a:lnTo>
                  <a:pt x="1536572" y="4762"/>
                </a:lnTo>
                <a:lnTo>
                  <a:pt x="1541335" y="9525"/>
                </a:lnTo>
                <a:lnTo>
                  <a:pt x="1546097" y="9525"/>
                </a:lnTo>
                <a:lnTo>
                  <a:pt x="1546097" y="2132457"/>
                </a:lnTo>
                <a:lnTo>
                  <a:pt x="1541335" y="2132457"/>
                </a:lnTo>
                <a:lnTo>
                  <a:pt x="1536572" y="2137219"/>
                </a:lnTo>
                <a:close/>
              </a:path>
              <a:path w="1546225" h="2142490">
                <a:moveTo>
                  <a:pt x="1546097" y="9525"/>
                </a:moveTo>
                <a:lnTo>
                  <a:pt x="1541335" y="9525"/>
                </a:lnTo>
                <a:lnTo>
                  <a:pt x="1536572" y="4762"/>
                </a:lnTo>
                <a:lnTo>
                  <a:pt x="1546097" y="4762"/>
                </a:lnTo>
                <a:lnTo>
                  <a:pt x="1546097" y="9525"/>
                </a:lnTo>
                <a:close/>
              </a:path>
              <a:path w="1546225" h="2142490">
                <a:moveTo>
                  <a:pt x="9525" y="2137219"/>
                </a:moveTo>
                <a:lnTo>
                  <a:pt x="4762" y="2132457"/>
                </a:lnTo>
                <a:lnTo>
                  <a:pt x="9525" y="2132457"/>
                </a:lnTo>
                <a:lnTo>
                  <a:pt x="9525" y="2137219"/>
                </a:lnTo>
                <a:close/>
              </a:path>
              <a:path w="1546225" h="2142490">
                <a:moveTo>
                  <a:pt x="1536572" y="2137219"/>
                </a:moveTo>
                <a:lnTo>
                  <a:pt x="9525" y="2137219"/>
                </a:lnTo>
                <a:lnTo>
                  <a:pt x="9525" y="2132457"/>
                </a:lnTo>
                <a:lnTo>
                  <a:pt x="1536572" y="2132457"/>
                </a:lnTo>
                <a:lnTo>
                  <a:pt x="1536572" y="2137219"/>
                </a:lnTo>
                <a:close/>
              </a:path>
              <a:path w="1546225" h="2142490">
                <a:moveTo>
                  <a:pt x="1546097" y="2137219"/>
                </a:moveTo>
                <a:lnTo>
                  <a:pt x="1536572" y="2137219"/>
                </a:lnTo>
                <a:lnTo>
                  <a:pt x="1541335" y="2132457"/>
                </a:lnTo>
                <a:lnTo>
                  <a:pt x="1546097" y="2132457"/>
                </a:lnTo>
                <a:lnTo>
                  <a:pt x="1546097" y="2137219"/>
                </a:lnTo>
                <a:close/>
              </a:path>
            </a:pathLst>
          </a:custGeom>
          <a:solidFill>
            <a:srgbClr val="000000"/>
          </a:solidFill>
        </p:spPr>
        <p:txBody>
          <a:bodyPr wrap="square" lIns="0" tIns="0" rIns="0" bIns="0" rtlCol="0"/>
          <a:lstStyle/>
          <a:p/>
        </p:txBody>
      </p:sp>
      <p:sp>
        <p:nvSpPr>
          <p:cNvPr id="10" name="object 10"/>
          <p:cNvSpPr txBox="1"/>
          <p:nvPr/>
        </p:nvSpPr>
        <p:spPr>
          <a:xfrm>
            <a:off x="3558540" y="2060575"/>
            <a:ext cx="216789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厦门理工学</a:t>
            </a:r>
            <a:r>
              <a:rPr sz="2800" b="1" spc="-20" dirty="0">
                <a:latin typeface="宋体" panose="02010600030101010101" pitchFamily="2" charset="-122"/>
                <a:cs typeface="宋体" panose="02010600030101010101" pitchFamily="2" charset="-122"/>
              </a:rPr>
              <a:t>院</a:t>
            </a:r>
            <a:endParaRPr sz="2800">
              <a:latin typeface="宋体" panose="02010600030101010101" pitchFamily="2" charset="-122"/>
              <a:cs typeface="宋体" panose="02010600030101010101" pitchFamily="2" charset="-122"/>
            </a:endParaRPr>
          </a:p>
        </p:txBody>
      </p:sp>
      <p:sp>
        <p:nvSpPr>
          <p:cNvPr id="11" name="object 11"/>
          <p:cNvSpPr txBox="1"/>
          <p:nvPr/>
        </p:nvSpPr>
        <p:spPr>
          <a:xfrm>
            <a:off x="6671309" y="2060575"/>
            <a:ext cx="73787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黄</a:t>
            </a:r>
            <a:r>
              <a:rPr sz="2800" b="1" spc="-20" dirty="0">
                <a:latin typeface="宋体" panose="02010600030101010101" pitchFamily="2" charset="-122"/>
                <a:cs typeface="宋体" panose="02010600030101010101" pitchFamily="2" charset="-122"/>
              </a:rPr>
              <a:t>莉</a:t>
            </a:r>
            <a:endParaRPr sz="2800">
              <a:latin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2110" rIns="0" bIns="0" rtlCol="0">
            <a:spAutoFit/>
          </a:bodyPr>
          <a:lstStyle/>
          <a:p>
            <a:pPr marL="215900">
              <a:lnSpc>
                <a:spcPts val="3020"/>
              </a:lnSpc>
              <a:spcBef>
                <a:spcPts val="2930"/>
              </a:spcBef>
            </a:pPr>
            <a:r>
              <a:rPr sz="4000" dirty="0"/>
              <a:t>【本章提要</a:t>
            </a:r>
            <a:r>
              <a:rPr sz="4000" spc="-25" dirty="0"/>
              <a:t>】</a:t>
            </a:r>
            <a:endParaRPr sz="4000"/>
          </a:p>
        </p:txBody>
      </p:sp>
      <p:sp>
        <p:nvSpPr>
          <p:cNvPr id="4" name="object 4"/>
          <p:cNvSpPr txBox="1"/>
          <p:nvPr/>
        </p:nvSpPr>
        <p:spPr>
          <a:xfrm>
            <a:off x="203200" y="1134110"/>
            <a:ext cx="11673840" cy="4884420"/>
          </a:xfrm>
          <a:prstGeom prst="rect">
            <a:avLst/>
          </a:prstGeom>
        </p:spPr>
        <p:txBody>
          <a:bodyPr vert="horz" wrap="square" lIns="0" tIns="12700" rIns="0" bIns="0" rtlCol="0">
            <a:noAutofit/>
          </a:bodyPr>
          <a:lstStyle/>
          <a:p>
            <a:pPr marL="12700" marR="5080" indent="276860">
              <a:lnSpc>
                <a:spcPct val="150000"/>
              </a:lnSpc>
              <a:spcBef>
                <a:spcPts val="100"/>
              </a:spcBef>
            </a:pPr>
            <a:r>
              <a:rPr sz="2400" b="1" dirty="0"/>
              <a:t>投资银行是一个国家经济发展的标志，无论是在货币市场还是资本市场都具有非常重要的地位，它将资本市场和市场上的参与者紧紧地联系在一起。随着大数据、人工智能、区块链、云计算等金融科技的快速发展，人类经济正在走向数字经济时代，数字化转型正成为金融机构增强核心竞争力的重要突破口，为投资银行创新发展带来重大发展机遇。因此，投资</a:t>
            </a:r>
            <a:endParaRPr sz="2400" b="1" dirty="0"/>
          </a:p>
          <a:p>
            <a:pPr marL="12700" marR="5080" indent="276860">
              <a:lnSpc>
                <a:spcPct val="150000"/>
              </a:lnSpc>
              <a:spcBef>
                <a:spcPts val="100"/>
              </a:spcBef>
            </a:pPr>
            <a:r>
              <a:rPr sz="2400" b="1" dirty="0"/>
              <a:t>银行在激烈的市场竞争格局下，应该积极运用金融科技的技术优势，推动数字化转型，引领证券行业高质量发展，为实体经济发展提供优质、高效的金融服务。本章在着重阐述投资银行的发展历程、内涵及功能、组织结构的基础上，详细介绍了金融科技在投资银行经营场景中的应用。</a:t>
            </a:r>
            <a:endParaRPr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0205" rIns="0" bIns="0" rtlCol="0">
            <a:spAutoFit/>
          </a:bodyPr>
          <a:lstStyle/>
          <a:p>
            <a:pPr marL="232410">
              <a:lnSpc>
                <a:spcPts val="3035"/>
              </a:lnSpc>
              <a:spcBef>
                <a:spcPts val="2915"/>
              </a:spcBef>
            </a:pPr>
            <a:r>
              <a:rPr sz="4000" dirty="0"/>
              <a:t>【学习目标</a:t>
            </a:r>
            <a:r>
              <a:rPr sz="4000" spc="-25" dirty="0"/>
              <a:t>】</a:t>
            </a:r>
            <a:endParaRPr sz="4000"/>
          </a:p>
        </p:txBody>
      </p:sp>
      <p:sp>
        <p:nvSpPr>
          <p:cNvPr id="4" name="object 4"/>
          <p:cNvSpPr txBox="1"/>
          <p:nvPr/>
        </p:nvSpPr>
        <p:spPr>
          <a:xfrm>
            <a:off x="220345" y="1132205"/>
            <a:ext cx="11447145" cy="3989070"/>
          </a:xfrm>
          <a:prstGeom prst="rect">
            <a:avLst/>
          </a:prstGeom>
        </p:spPr>
        <p:txBody>
          <a:bodyPr vert="horz" wrap="square" lIns="0" tIns="12700" rIns="0" bIns="0" rtlCol="0">
            <a:noAutofit/>
          </a:bodyPr>
          <a:lstStyle/>
          <a:p>
            <a:pPr marL="12700" marR="5080">
              <a:lnSpc>
                <a:spcPct val="150000"/>
              </a:lnSpc>
              <a:spcBef>
                <a:spcPts val="100"/>
              </a:spcBef>
              <a:buSzPct val="96000"/>
              <a:buFont typeface="Calibri" panose="020F0502020204030204"/>
              <a:buAutoNum type="arabicPeriod"/>
              <a:tabLst>
                <a:tab pos="252095" algn="l"/>
              </a:tabLst>
            </a:pPr>
            <a:r>
              <a:rPr sz="2400" b="1" dirty="0">
                <a:latin typeface="宋体" panose="02010600030101010101" pitchFamily="2" charset="-122"/>
                <a:cs typeface="宋体" panose="02010600030101010101" pitchFamily="2" charset="-122"/>
              </a:rPr>
              <a:t>1. 熟悉并掌握投资银行的发展历程、内涵及功能。</a:t>
            </a:r>
            <a:endParaRPr sz="2400" b="1" dirty="0">
              <a:latin typeface="宋体" panose="02010600030101010101" pitchFamily="2" charset="-122"/>
              <a:cs typeface="宋体" panose="02010600030101010101" pitchFamily="2" charset="-122"/>
            </a:endParaRPr>
          </a:p>
          <a:p>
            <a:pPr marL="12700" marR="5080">
              <a:lnSpc>
                <a:spcPct val="150000"/>
              </a:lnSpc>
              <a:spcBef>
                <a:spcPts val="100"/>
              </a:spcBef>
              <a:buSzPct val="96000"/>
              <a:buFont typeface="Calibri" panose="020F0502020204030204"/>
              <a:buAutoNum type="arabicPeriod"/>
              <a:tabLst>
                <a:tab pos="252095" algn="l"/>
              </a:tabLst>
            </a:pPr>
            <a:r>
              <a:rPr sz="2400" b="1" dirty="0">
                <a:latin typeface="宋体" panose="02010600030101010101" pitchFamily="2" charset="-122"/>
                <a:cs typeface="宋体" panose="02010600030101010101" pitchFamily="2" charset="-122"/>
              </a:rPr>
              <a:t>2. 了解投资银行组织结构及模式演变。</a:t>
            </a:r>
            <a:endParaRPr sz="2400" b="1" dirty="0">
              <a:latin typeface="宋体" panose="02010600030101010101" pitchFamily="2" charset="-122"/>
              <a:cs typeface="宋体" panose="02010600030101010101" pitchFamily="2" charset="-122"/>
            </a:endParaRPr>
          </a:p>
          <a:p>
            <a:pPr marL="12700" marR="5080">
              <a:lnSpc>
                <a:spcPct val="150000"/>
              </a:lnSpc>
              <a:spcBef>
                <a:spcPts val="100"/>
              </a:spcBef>
              <a:buSzPct val="96000"/>
              <a:buFont typeface="Calibri" panose="020F0502020204030204"/>
              <a:buAutoNum type="arabicPeriod"/>
              <a:tabLst>
                <a:tab pos="252095" algn="l"/>
              </a:tabLst>
            </a:pPr>
            <a:r>
              <a:rPr sz="2400" b="1" dirty="0">
                <a:latin typeface="宋体" panose="02010600030101010101" pitchFamily="2" charset="-122"/>
                <a:cs typeface="宋体" panose="02010600030101010101" pitchFamily="2" charset="-122"/>
              </a:rPr>
              <a:t>3. 了解金融科技在投资银行经营场景中的应用。</a:t>
            </a:r>
            <a:endParaRPr sz="2400" b="1" dirty="0">
              <a:latin typeface="宋体" panose="02010600030101010101" pitchFamily="2" charset="-122"/>
              <a:cs typeface="宋体" panose="02010600030101010101" pitchFamily="2" charset="-122"/>
            </a:endParaRPr>
          </a:p>
          <a:p>
            <a:pPr marL="12700" marR="5080">
              <a:lnSpc>
                <a:spcPct val="150000"/>
              </a:lnSpc>
              <a:spcBef>
                <a:spcPts val="100"/>
              </a:spcBef>
              <a:buSzPct val="96000"/>
              <a:buFont typeface="Calibri" panose="020F0502020204030204"/>
              <a:buAutoNum type="arabicPeriod"/>
              <a:tabLst>
                <a:tab pos="252095" algn="l"/>
              </a:tabLst>
            </a:pPr>
            <a:r>
              <a:rPr sz="2400" b="1" dirty="0">
                <a:latin typeface="宋体" panose="02010600030101010101" pitchFamily="2" charset="-122"/>
                <a:cs typeface="宋体" panose="02010600030101010101" pitchFamily="2" charset="-122"/>
              </a:rPr>
              <a:t>4. 构建逻辑、辩证与批判等科学思维。理解金融科技的哲学基础与金融科技为民要义，</a:t>
            </a:r>
            <a:endParaRPr sz="2400" b="1" dirty="0">
              <a:latin typeface="宋体" panose="02010600030101010101" pitchFamily="2" charset="-122"/>
              <a:cs typeface="宋体" panose="02010600030101010101" pitchFamily="2" charset="-122"/>
            </a:endParaRPr>
          </a:p>
          <a:p>
            <a:pPr marL="12700" marR="5080">
              <a:lnSpc>
                <a:spcPct val="150000"/>
              </a:lnSpc>
              <a:spcBef>
                <a:spcPts val="100"/>
              </a:spcBef>
              <a:buSzPct val="96000"/>
              <a:buFont typeface="Calibri" panose="020F0502020204030204"/>
              <a:buAutoNum type="arabicPeriod"/>
              <a:tabLst>
                <a:tab pos="252095" algn="l"/>
              </a:tabLst>
            </a:pPr>
            <a:r>
              <a:rPr sz="2400" b="1" dirty="0">
                <a:latin typeface="宋体" panose="02010600030101010101" pitchFamily="2" charset="-122"/>
                <a:cs typeface="宋体" panose="02010600030101010101" pitchFamily="2" charset="-122"/>
              </a:rPr>
              <a:t>树立与时俱进、终身学习的理念。</a:t>
            </a:r>
            <a:endParaRPr sz="2400" b="1" dirty="0">
              <a:latin typeface="宋体" panose="02010600030101010101" pitchFamily="2" charset="-122"/>
              <a:cs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756285"/>
          </a:xfrm>
          <a:custGeom>
            <a:avLst/>
            <a:gdLst/>
            <a:ahLst/>
            <a:cxnLst/>
            <a:rect l="l" t="t" r="r" b="b"/>
            <a:pathLst>
              <a:path w="12192000" h="756285">
                <a:moveTo>
                  <a:pt x="0" y="0"/>
                </a:moveTo>
                <a:lnTo>
                  <a:pt x="12192000" y="0"/>
                </a:lnTo>
                <a:lnTo>
                  <a:pt x="12192000" y="755904"/>
                </a:lnTo>
                <a:lnTo>
                  <a:pt x="0" y="755904"/>
                </a:lnTo>
                <a:lnTo>
                  <a:pt x="0" y="0"/>
                </a:lnTo>
                <a:close/>
              </a:path>
            </a:pathLst>
          </a:custGeom>
          <a:solidFill>
            <a:srgbClr val="5AB6DF">
              <a:alpha val="41999"/>
            </a:srgbClr>
          </a:solidFill>
        </p:spPr>
        <p:txBody>
          <a:bodyPr wrap="square" lIns="0" tIns="0" rIns="0" bIns="0" rtlCol="0"/>
          <a:lstStyle/>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title"/>
          </p:nvPr>
        </p:nvSpPr>
        <p:spPr>
          <a:xfrm>
            <a:off x="0" y="105155"/>
            <a:ext cx="12192000" cy="578485"/>
          </a:xfrm>
          <a:prstGeom prst="rect">
            <a:avLst/>
          </a:prstGeom>
          <a:solidFill>
            <a:srgbClr val="5AB6DF">
              <a:alpha val="41999"/>
            </a:srgbClr>
          </a:solidFill>
        </p:spPr>
        <p:txBody>
          <a:bodyPr vert="horz" wrap="square" lIns="0" tIns="24765" rIns="0" bIns="0" rtlCol="0">
            <a:spAutoFit/>
          </a:bodyPr>
          <a:lstStyle/>
          <a:p>
            <a:pPr marL="274955">
              <a:lnSpc>
                <a:spcPct val="100000"/>
              </a:lnSpc>
              <a:spcBef>
                <a:spcPts val="195"/>
              </a:spcBef>
            </a:pPr>
            <a:r>
              <a:rPr sz="3600" b="0" dirty="0">
                <a:latin typeface="宋体" panose="02010600030101010101" pitchFamily="2" charset="-122"/>
                <a:cs typeface="宋体" panose="02010600030101010101" pitchFamily="2" charset="-122"/>
              </a:rPr>
              <a:t>第一</a:t>
            </a:r>
            <a:r>
              <a:rPr sz="3600" b="0" spc="815" dirty="0">
                <a:latin typeface="宋体" panose="02010600030101010101" pitchFamily="2" charset="-122"/>
                <a:cs typeface="宋体" panose="02010600030101010101" pitchFamily="2" charset="-122"/>
              </a:rPr>
              <a:t>节</a:t>
            </a:r>
            <a:r>
              <a:rPr lang="zh-CN" sz="3600" b="0" dirty="0">
                <a:latin typeface="宋体" panose="02010600030101010101" pitchFamily="2" charset="-122"/>
                <a:cs typeface="宋体" panose="02010600030101010101" pitchFamily="2" charset="-122"/>
              </a:rPr>
              <a:t>投资银行的</a:t>
            </a:r>
            <a:r>
              <a:rPr sz="3600" b="0" dirty="0">
                <a:latin typeface="宋体" panose="02010600030101010101" pitchFamily="2" charset="-122"/>
                <a:cs typeface="宋体" panose="02010600030101010101" pitchFamily="2" charset="-122"/>
              </a:rPr>
              <a:t>发展历程</a:t>
            </a:r>
            <a:endParaRPr sz="3600">
              <a:latin typeface="宋体" panose="02010600030101010101" pitchFamily="2" charset="-122"/>
              <a:cs typeface="宋体" panose="02010600030101010101" pitchFamily="2" charset="-122"/>
            </a:endParaRPr>
          </a:p>
        </p:txBody>
      </p:sp>
      <p:sp>
        <p:nvSpPr>
          <p:cNvPr id="5" name="object 5"/>
          <p:cNvSpPr txBox="1"/>
          <p:nvPr/>
        </p:nvSpPr>
        <p:spPr>
          <a:xfrm>
            <a:off x="310515" y="958215"/>
            <a:ext cx="11620500" cy="6060440"/>
          </a:xfrm>
          <a:prstGeom prst="rect">
            <a:avLst/>
          </a:prstGeom>
        </p:spPr>
        <p:txBody>
          <a:bodyPr vert="horz" wrap="square" lIns="0" tIns="149225" rIns="0" bIns="0" rtlCol="0">
            <a:noAutofit/>
          </a:bodyPr>
          <a:lstStyle/>
          <a:p>
            <a:pPr marL="45085">
              <a:lnSpc>
                <a:spcPct val="100000"/>
              </a:lnSpc>
              <a:spcBef>
                <a:spcPts val="1175"/>
              </a:spcBef>
            </a:pPr>
            <a:r>
              <a:rPr sz="2000" b="1" dirty="0">
                <a:latin typeface="黑体" panose="02010609060101010101" charset="-122"/>
                <a:cs typeface="黑体" panose="02010609060101010101" charset="-122"/>
              </a:rPr>
              <a:t>一、</a:t>
            </a:r>
            <a:r>
              <a:rPr lang="zh-CN" sz="2000" b="1" dirty="0">
                <a:latin typeface="黑体" panose="02010609060101010101" charset="-122"/>
                <a:cs typeface="黑体" panose="02010609060101010101" charset="-122"/>
              </a:rPr>
              <a:t>投资</a:t>
            </a:r>
            <a:r>
              <a:rPr sz="2000" b="1" dirty="0">
                <a:latin typeface="黑体" panose="02010609060101010101" charset="-122"/>
                <a:cs typeface="黑体" panose="02010609060101010101" charset="-122"/>
              </a:rPr>
              <a:t>银行的起源与发</a:t>
            </a:r>
            <a:r>
              <a:rPr sz="2000" b="1" spc="5" dirty="0">
                <a:latin typeface="黑体" panose="02010609060101010101" charset="-122"/>
                <a:cs typeface="黑体" panose="02010609060101010101" charset="-122"/>
              </a:rPr>
              <a:t>展</a:t>
            </a:r>
            <a:endParaRPr sz="2000" b="1">
              <a:latin typeface="黑体" panose="02010609060101010101" charset="-122"/>
              <a:cs typeface="黑体" panose="02010609060101010101" charset="-122"/>
            </a:endParaRPr>
          </a:p>
          <a:p>
            <a:pPr marL="556260" marR="2534920" algn="just">
              <a:lnSpc>
                <a:spcPct val="100000"/>
              </a:lnSpc>
              <a:spcBef>
                <a:spcPts val="0"/>
              </a:spcBef>
              <a:spcAft>
                <a:spcPts val="0"/>
              </a:spcAft>
            </a:pPr>
            <a:r>
              <a:rPr sz="2000" dirty="0">
                <a:latin typeface="宋体" panose="02010600030101010101" pitchFamily="2" charset="-122"/>
                <a:cs typeface="宋体" panose="02010600030101010101" pitchFamily="2" charset="-122"/>
              </a:rPr>
              <a:t>投资银行早期发展得益于贸易活动的日趋活跃、证券业的兴起与发展、股份公司制度的发展与基础设施建设的高潮等四个方面因素。</a:t>
            </a:r>
            <a:endParaRPr sz="2000" dirty="0">
              <a:latin typeface="宋体" panose="02010600030101010101" pitchFamily="2" charset="-122"/>
              <a:cs typeface="宋体" panose="02010600030101010101" pitchFamily="2" charset="-122"/>
            </a:endParaRPr>
          </a:p>
          <a:p>
            <a:pPr marL="556260" marR="2534920" algn="just">
              <a:lnSpc>
                <a:spcPct val="100000"/>
              </a:lnSpc>
              <a:spcBef>
                <a:spcPts val="0"/>
              </a:spcBef>
              <a:spcAft>
                <a:spcPts val="0"/>
              </a:spcAft>
            </a:pPr>
            <a:r>
              <a:rPr sz="2000" dirty="0">
                <a:latin typeface="宋体" panose="02010600030101010101" pitchFamily="2" charset="-122"/>
                <a:cs typeface="宋体" panose="02010600030101010101" pitchFamily="2" charset="-122"/>
              </a:rPr>
              <a:t>在经济全球化与竞争日益激烈的市场环境下，投资银行完全跳出了早期发展阶段传统证券承销与证券经纪狭窄的业务框架，开始呈现国际化、混业化、专业化与集中化的发展趋势。</a:t>
            </a:r>
            <a:endParaRPr sz="2000" dirty="0">
              <a:latin typeface="宋体" panose="02010600030101010101" pitchFamily="2" charset="-122"/>
              <a:cs typeface="宋体" panose="02010600030101010101" pitchFamily="2" charset="-122"/>
            </a:endParaRPr>
          </a:p>
          <a:p>
            <a:pPr marL="556260" marR="2534920" algn="just">
              <a:lnSpc>
                <a:spcPct val="100000"/>
              </a:lnSpc>
              <a:spcBef>
                <a:spcPts val="0"/>
              </a:spcBef>
              <a:spcAft>
                <a:spcPts val="0"/>
              </a:spcAft>
            </a:pPr>
            <a:endParaRPr sz="2350">
              <a:latin typeface="Times New Roman" panose="02020603050405020304"/>
              <a:cs typeface="Times New Roman" panose="02020603050405020304"/>
            </a:endParaRPr>
          </a:p>
          <a:p>
            <a:pPr marL="12700">
              <a:lnSpc>
                <a:spcPct val="100000"/>
              </a:lnSpc>
            </a:pPr>
            <a:r>
              <a:rPr sz="2000" b="1" dirty="0">
                <a:latin typeface="黑体" panose="02010609060101010101" charset="-122"/>
                <a:cs typeface="黑体" panose="02010609060101010101" charset="-122"/>
              </a:rPr>
              <a:t>二、</a:t>
            </a:r>
            <a:r>
              <a:rPr lang="zh-CN" sz="2000" b="1" dirty="0">
                <a:latin typeface="黑体" panose="02010609060101010101" charset="-122"/>
                <a:cs typeface="黑体" panose="02010609060101010101" charset="-122"/>
              </a:rPr>
              <a:t>投资银行与商业银行的分合历程</a:t>
            </a:r>
            <a:endParaRPr sz="2000" b="1">
              <a:latin typeface="黑体" panose="02010609060101010101" charset="-122"/>
              <a:cs typeface="黑体" panose="02010609060101010101"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从 1933 年到 2008 年，历时 75 年，投资银行、商业银行一直是分分合合。但是在这 75</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年中，监管不是一成不变的，投资银行的业务创新与监管的变化，正好是一个相互博弈与相</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互促进的动态过程。如 20 世纪 70 年代美联储取消 Q 条例即取消大额存款的利率上限，但维</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持着小额存款利率上限。为应对监管美国投资银行推出货币市场基金，导致金融脱媒，使得</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利率市场化加速，商业银行开始向混业经营状态转型。最后，我们可以看到投资银行未来演</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化的两个趋势：第一由于受到更多监管，投资银行演化的速度可能会变慢。但那些受监管较</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少的业务部门，如私募类业务可能会获得更大发展。第二，只要不发生大规模的战争，全球</a:t>
            </a:r>
            <a:endParaRPr sz="2000" dirty="0">
              <a:latin typeface="宋体" panose="02010600030101010101" pitchFamily="2" charset="-122"/>
              <a:cs typeface="宋体" panose="02010600030101010101" pitchFamily="2" charset="-122"/>
            </a:endParaRPr>
          </a:p>
          <a:p>
            <a:pPr marL="556260" algn="just">
              <a:lnSpc>
                <a:spcPct val="100000"/>
              </a:lnSpc>
              <a:spcBef>
                <a:spcPts val="0"/>
              </a:spcBef>
              <a:spcAft>
                <a:spcPts val="0"/>
              </a:spcAft>
            </a:pPr>
            <a:r>
              <a:rPr sz="2000" dirty="0">
                <a:latin typeface="宋体" panose="02010600030101010101" pitchFamily="2" charset="-122"/>
                <a:cs typeface="宋体" panose="02010600030101010101" pitchFamily="2" charset="-122"/>
              </a:rPr>
              <a:t>资金富余的格局不会改变，所以投资银行的业务会继续在资产管理这个方向上发展下去。</a:t>
            </a:r>
            <a:endParaRPr sz="2000" dirty="0">
              <a:latin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05155"/>
            <a:ext cx="12192000" cy="628650"/>
          </a:xfrm>
          <a:prstGeom prst="rect">
            <a:avLst/>
          </a:prstGeom>
          <a:solidFill>
            <a:srgbClr val="5AB6DF">
              <a:alpha val="41999"/>
            </a:srgbClr>
          </a:solidFill>
        </p:spPr>
        <p:txBody>
          <a:bodyPr vert="horz" wrap="square" lIns="0" tIns="74930" rIns="0" bIns="0" rtlCol="0">
            <a:spAutoFit/>
          </a:bodyPr>
          <a:lstStyle/>
          <a:p>
            <a:pPr marL="298450">
              <a:lnSpc>
                <a:spcPct val="100000"/>
              </a:lnSpc>
              <a:spcBef>
                <a:spcPts val="590"/>
              </a:spcBef>
            </a:pPr>
            <a:r>
              <a:rPr sz="3600" b="0" dirty="0">
                <a:latin typeface="宋体" panose="02010600030101010101" pitchFamily="2" charset="-122"/>
                <a:cs typeface="宋体" panose="02010600030101010101" pitchFamily="2" charset="-122"/>
              </a:rPr>
              <a:t>第二</a:t>
            </a:r>
            <a:r>
              <a:rPr sz="3600" b="0" spc="815" dirty="0">
                <a:latin typeface="宋体" panose="02010600030101010101" pitchFamily="2" charset="-122"/>
                <a:cs typeface="宋体" panose="02010600030101010101" pitchFamily="2" charset="-122"/>
              </a:rPr>
              <a:t>节</a:t>
            </a:r>
            <a:r>
              <a:rPr lang="zh-CN" sz="3600" b="0" spc="815" dirty="0">
                <a:latin typeface="宋体" panose="02010600030101010101" pitchFamily="2" charset="-122"/>
                <a:cs typeface="宋体" panose="02010600030101010101" pitchFamily="2" charset="-122"/>
              </a:rPr>
              <a:t>投资</a:t>
            </a:r>
            <a:r>
              <a:rPr sz="3600" b="0" dirty="0">
                <a:latin typeface="宋体" panose="02010600030101010101" pitchFamily="2" charset="-122"/>
                <a:cs typeface="宋体" panose="02010600030101010101" pitchFamily="2" charset="-122"/>
              </a:rPr>
              <a:t>银行概述</a:t>
            </a:r>
            <a:endParaRPr sz="360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61289" y="937387"/>
            <a:ext cx="11965940" cy="5827395"/>
          </a:xfrm>
          <a:prstGeom prst="rect">
            <a:avLst/>
          </a:prstGeom>
        </p:spPr>
        <p:txBody>
          <a:bodyPr vert="horz" wrap="square" lIns="0" tIns="146050" rIns="0" bIns="0" rtlCol="0">
            <a:spAutoFit/>
          </a:bodyPr>
          <a:lstStyle/>
          <a:p>
            <a:pPr marL="12700">
              <a:lnSpc>
                <a:spcPct val="100000"/>
              </a:lnSpc>
              <a:spcBef>
                <a:spcPts val="1150"/>
              </a:spcBef>
            </a:pPr>
            <a:r>
              <a:rPr sz="2000" b="1" dirty="0">
                <a:latin typeface="黑体" panose="02010609060101010101" charset="-122"/>
                <a:cs typeface="黑体" panose="02010609060101010101" charset="-122"/>
              </a:rPr>
              <a:t>一、</a:t>
            </a:r>
            <a:r>
              <a:rPr lang="zh-CN" sz="2000" b="1" dirty="0">
                <a:latin typeface="黑体" panose="02010609060101010101" charset="-122"/>
                <a:cs typeface="黑体" panose="02010609060101010101" charset="-122"/>
              </a:rPr>
              <a:t>投资银行的内涵与功能</a:t>
            </a:r>
            <a:endParaRPr lang="zh-CN" sz="2000" b="1" dirty="0">
              <a:latin typeface="黑体" panose="02010609060101010101" charset="-122"/>
              <a:cs typeface="黑体" panose="02010609060101010101" charset="-122"/>
            </a:endParaRPr>
          </a:p>
          <a:p>
            <a:pPr marL="12700">
              <a:lnSpc>
                <a:spcPct val="100000"/>
              </a:lnSpc>
              <a:spcBef>
                <a:spcPts val="1150"/>
              </a:spcBef>
            </a:pPr>
            <a:r>
              <a:rPr sz="2000" spc="-5" dirty="0">
                <a:latin typeface="宋体" panose="02010600030101010101" pitchFamily="2" charset="-122"/>
                <a:cs typeface="宋体" panose="02010600030101010101" pitchFamily="2" charset="-122"/>
              </a:rPr>
              <a:t> </a:t>
            </a:r>
            <a:r>
              <a:rPr sz="2000" dirty="0">
                <a:latin typeface="宋体" panose="02010600030101010101" pitchFamily="2" charset="-122"/>
                <a:cs typeface="宋体" panose="02010600030101010101" pitchFamily="2" charset="-122"/>
              </a:rPr>
              <a:t>“较广义的定义”被普遍接受，即经营包括资本市场一切活动的投资银行业务的金融机构是投资银行。在国民经济中，投资银行有四个基本功能，即媒介资金供需、证券市场构造、资源配置优化、产业整合促进。</a:t>
            </a:r>
            <a:endParaRPr sz="2000" dirty="0">
              <a:latin typeface="宋体" panose="02010600030101010101" pitchFamily="2" charset="-122"/>
              <a:cs typeface="宋体" panose="02010600030101010101" pitchFamily="2" charset="-122"/>
            </a:endParaRPr>
          </a:p>
          <a:p>
            <a:pPr marL="12700">
              <a:lnSpc>
                <a:spcPct val="100000"/>
              </a:lnSpc>
              <a:spcBef>
                <a:spcPts val="1150"/>
              </a:spcBef>
            </a:pPr>
            <a:r>
              <a:rPr sz="2000" b="1" dirty="0">
                <a:latin typeface="黑体" panose="02010609060101010101" charset="-122"/>
                <a:cs typeface="黑体" panose="02010609060101010101" charset="-122"/>
              </a:rPr>
              <a:t>二、投资银行与商业银行的联系与区别</a:t>
            </a:r>
            <a:endParaRPr sz="2000" b="1" dirty="0">
              <a:latin typeface="黑体" panose="02010609060101010101" charset="-122"/>
              <a:cs typeface="黑体" panose="02010609060101010101" charset="-122"/>
            </a:endParaRPr>
          </a:p>
          <a:p>
            <a:pPr marL="12700" algn="just">
              <a:lnSpc>
                <a:spcPct val="100000"/>
              </a:lnSpc>
              <a:spcBef>
                <a:spcPts val="1150"/>
              </a:spcBef>
            </a:pPr>
            <a:r>
              <a:rPr sz="1750">
                <a:latin typeface="Times New Roman" panose="02020603050405020304"/>
                <a:cs typeface="Times New Roman" panose="02020603050405020304"/>
              </a:rPr>
              <a:t>1933 年罗斯福政府颁布《格拉斯-斯蒂格尔法》，奠定了下半个世纪全球金融监管的制度。其中最著名的一条就是商业银行业务与证券业务要严格分开，实施分业经营。摩根财团把自己的业务一分为二，我们现在所熟知的摩根斯坦利就开始专门做投资银行业务，另外一家叫 J. P. 摩根，主要做商业银行业务。还有像花旗银行选择自己更擅长的商业银行业务，放弃了自己下属的证券业务。从那个时起，商业银行和投资银行开始正式分离。所以“</a:t>
            </a:r>
            <a:r>
              <a:rPr sz="1750" b="1">
                <a:latin typeface="Times New Roman" panose="02020603050405020304"/>
                <a:cs typeface="Times New Roman" panose="02020603050405020304"/>
              </a:rPr>
              <a:t>投资银行”这个名词实际上是指从银行体系分离出来而专门做证券投资业务。这是投资银行与商业银行的联系</a:t>
            </a:r>
            <a:r>
              <a:rPr sz="1750">
                <a:latin typeface="Times New Roman" panose="02020603050405020304"/>
                <a:cs typeface="Times New Roman" panose="02020603050405020304"/>
              </a:rPr>
              <a:t>。</a:t>
            </a:r>
            <a:endParaRPr sz="1750">
              <a:latin typeface="Times New Roman" panose="02020603050405020304"/>
              <a:cs typeface="Times New Roman" panose="02020603050405020304"/>
            </a:endParaRPr>
          </a:p>
          <a:p>
            <a:pPr marL="12700" algn="just">
              <a:lnSpc>
                <a:spcPct val="100000"/>
              </a:lnSpc>
              <a:spcBef>
                <a:spcPts val="1150"/>
              </a:spcBef>
            </a:pPr>
            <a:endParaRPr sz="2000" b="1" dirty="0">
              <a:latin typeface="黑体" panose="02010609060101010101" charset="-122"/>
              <a:cs typeface="黑体" panose="02010609060101010101" charset="-122"/>
            </a:endParaRPr>
          </a:p>
          <a:p>
            <a:pPr>
              <a:lnSpc>
                <a:spcPct val="100000"/>
              </a:lnSpc>
              <a:spcBef>
                <a:spcPts val="15"/>
              </a:spcBef>
            </a:pPr>
            <a:r>
              <a:rPr sz="1750" b="1">
                <a:latin typeface="Times New Roman" panose="02020603050405020304"/>
                <a:cs typeface="Times New Roman" panose="02020603050405020304"/>
              </a:rPr>
              <a:t>不同点 投资银行 商业银行</a:t>
            </a:r>
            <a:endParaRPr sz="1750" b="1">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业务 </a:t>
            </a:r>
            <a:r>
              <a:rPr lang="en-US" sz="1750">
                <a:latin typeface="Times New Roman" panose="02020603050405020304"/>
                <a:cs typeface="Times New Roman" panose="02020603050405020304"/>
              </a:rPr>
              <a:t>        </a:t>
            </a:r>
            <a:r>
              <a:rPr sz="1750">
                <a:latin typeface="Times New Roman" panose="02020603050405020304"/>
                <a:cs typeface="Times New Roman" panose="02020603050405020304"/>
              </a:rPr>
              <a:t>证券承销发行、证券交易、兼并收购、资金管理、风险投资、资产证券化 资产业务、负债业务、中间业务</a:t>
            </a:r>
            <a:endParaRPr sz="1750">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融资体系 直接融资 间接融资</a:t>
            </a:r>
            <a:endParaRPr sz="1750">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利润构成 佣金、资金运营收入、利差收入 存贷款利差、资金运营收入、中间业务、表外收入</a:t>
            </a:r>
            <a:endParaRPr sz="1750">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经营重心 控制风险、强调开拓 稳健管理、安全优先</a:t>
            </a:r>
            <a:endParaRPr sz="1750">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监管体系 证监会 银监会</a:t>
            </a:r>
            <a:endParaRPr sz="1750">
              <a:latin typeface="Times New Roman" panose="02020603050405020304"/>
              <a:cs typeface="Times New Roman" panose="02020603050405020304"/>
            </a:endParaRPr>
          </a:p>
          <a:p>
            <a:pPr>
              <a:lnSpc>
                <a:spcPct val="100000"/>
              </a:lnSpc>
              <a:spcBef>
                <a:spcPts val="15"/>
              </a:spcBef>
            </a:pPr>
            <a:r>
              <a:rPr sz="1750">
                <a:latin typeface="Times New Roman" panose="02020603050405020304"/>
                <a:cs typeface="Times New Roman" panose="02020603050405020304"/>
              </a:rPr>
              <a:t>保险制度 证监会颁布的投资银行保险制度 存款保险制度</a:t>
            </a:r>
            <a:endParaRPr sz="1750">
              <a:latin typeface="Times New Roman" panose="02020603050405020304"/>
              <a:cs typeface="Times New Roman" panose="02020603050405020304"/>
            </a:endParaRPr>
          </a:p>
          <a:p>
            <a:pPr marL="381635">
              <a:lnSpc>
                <a:spcPct val="100000"/>
              </a:lnSpc>
            </a:pPr>
            <a:r>
              <a:rPr sz="2000" spc="-5" dirty="0">
                <a:latin typeface="宋体" panose="02010600030101010101" pitchFamily="2" charset="-122"/>
                <a:cs typeface="宋体" panose="02010600030101010101" pitchFamily="2" charset="-122"/>
              </a:rPr>
              <a:t> </a:t>
            </a:r>
            <a:endParaRPr sz="2000">
              <a:latin typeface="宋体" panose="02010600030101010101" pitchFamily="2" charset="-122"/>
              <a:cs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628015"/>
          </a:xfrm>
          <a:prstGeom prst="rect">
            <a:avLst/>
          </a:prstGeom>
          <a:solidFill>
            <a:srgbClr val="5AB6DF">
              <a:alpha val="41999"/>
            </a:srgbClr>
          </a:solidFill>
        </p:spPr>
        <p:txBody>
          <a:bodyPr vert="horz" wrap="square" lIns="0" tIns="74295" rIns="0" bIns="0" rtlCol="0">
            <a:spAutoFit/>
          </a:bodyPr>
          <a:lstStyle/>
          <a:p>
            <a:pPr marL="91440">
              <a:lnSpc>
                <a:spcPct val="100000"/>
              </a:lnSpc>
              <a:spcBef>
                <a:spcPts val="585"/>
              </a:spcBef>
            </a:pPr>
            <a:r>
              <a:rPr sz="3600" b="0" dirty="0">
                <a:latin typeface="宋体" panose="02010600030101010101" pitchFamily="2" charset="-122"/>
                <a:cs typeface="宋体" panose="02010600030101010101" pitchFamily="2" charset="-122"/>
              </a:rPr>
              <a:t>第三</a:t>
            </a:r>
            <a:r>
              <a:rPr sz="3600" b="0" spc="815" dirty="0">
                <a:latin typeface="宋体" panose="02010600030101010101" pitchFamily="2" charset="-122"/>
                <a:cs typeface="宋体" panose="02010600030101010101" pitchFamily="2" charset="-122"/>
              </a:rPr>
              <a:t>节</a:t>
            </a:r>
            <a:r>
              <a:rPr lang="zh-CN" sz="3600" b="0" dirty="0">
                <a:latin typeface="宋体" panose="02010600030101010101" pitchFamily="2" charset="-122"/>
                <a:cs typeface="宋体" panose="02010600030101010101" pitchFamily="2" charset="-122"/>
              </a:rPr>
              <a:t>投资</a:t>
            </a:r>
            <a:r>
              <a:rPr sz="3600" b="0" dirty="0">
                <a:latin typeface="宋体" panose="02010600030101010101" pitchFamily="2" charset="-122"/>
                <a:cs typeface="宋体" panose="02010600030101010101" pitchFamily="2" charset="-122"/>
              </a:rPr>
              <a:t>银行组织结构与</a:t>
            </a:r>
            <a:r>
              <a:rPr lang="zh-CN" sz="3600" b="0" dirty="0">
                <a:latin typeface="宋体" panose="02010600030101010101" pitchFamily="2" charset="-122"/>
                <a:cs typeface="宋体" panose="02010600030101010101" pitchFamily="2" charset="-122"/>
              </a:rPr>
              <a:t>发展</a:t>
            </a:r>
            <a:r>
              <a:rPr lang="zh-CN" sz="3600" b="0" dirty="0">
                <a:latin typeface="宋体" panose="02010600030101010101" pitchFamily="2" charset="-122"/>
                <a:cs typeface="宋体" panose="02010600030101010101" pitchFamily="2" charset="-122"/>
              </a:rPr>
              <a:t>模式</a:t>
            </a:r>
            <a:endParaRPr lang="zh-CN"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93040" y="958532"/>
            <a:ext cx="11681460" cy="5891530"/>
          </a:xfrm>
          <a:prstGeom prst="rect">
            <a:avLst/>
          </a:prstGeom>
        </p:spPr>
        <p:txBody>
          <a:bodyPr vert="horz" wrap="square" lIns="0" tIns="13335" rIns="0" bIns="0" rtlCol="0">
            <a:spAutoFit/>
          </a:bodyPr>
          <a:lstStyle/>
          <a:p>
            <a:pPr marL="12700">
              <a:lnSpc>
                <a:spcPct val="100000"/>
              </a:lnSpc>
              <a:spcBef>
                <a:spcPts val="105"/>
              </a:spcBef>
            </a:pPr>
            <a:r>
              <a:rPr sz="2000" b="1" dirty="0">
                <a:latin typeface="黑体" panose="02010609060101010101" charset="-122"/>
                <a:cs typeface="黑体" panose="02010609060101010101" charset="-122"/>
              </a:rPr>
              <a:t>一、</a:t>
            </a:r>
            <a:r>
              <a:rPr lang="zh-CN" sz="2000" b="1" dirty="0">
                <a:latin typeface="黑体" panose="02010609060101010101" charset="-122"/>
                <a:cs typeface="黑体" panose="02010609060101010101" charset="-122"/>
              </a:rPr>
              <a:t>投资</a:t>
            </a:r>
            <a:r>
              <a:rPr sz="2000" b="1" dirty="0">
                <a:latin typeface="黑体" panose="02010609060101010101" charset="-122"/>
                <a:cs typeface="黑体" panose="02010609060101010101" charset="-122"/>
              </a:rPr>
              <a:t>银行的组织结</a:t>
            </a:r>
            <a:r>
              <a:rPr sz="2000" b="1" spc="5" dirty="0">
                <a:latin typeface="黑体" panose="02010609060101010101" charset="-122"/>
                <a:cs typeface="黑体" panose="02010609060101010101" charset="-122"/>
              </a:rPr>
              <a:t>构</a:t>
            </a:r>
            <a:endParaRPr sz="2000" b="1">
              <a:latin typeface="黑体" panose="02010609060101010101" charset="-122"/>
              <a:cs typeface="黑体" panose="02010609060101010101" charset="-122"/>
            </a:endParaRPr>
          </a:p>
          <a:p>
            <a:pPr marL="107950" algn="just">
              <a:lnSpc>
                <a:spcPct val="100000"/>
              </a:lnSpc>
              <a:spcBef>
                <a:spcPts val="20"/>
              </a:spcBef>
            </a:pPr>
            <a:r>
              <a:rPr sz="2000" dirty="0">
                <a:latin typeface="宋体" panose="02010600030101010101" pitchFamily="2" charset="-122"/>
                <a:cs typeface="宋体" panose="02010600030101010101" pitchFamily="2" charset="-122"/>
              </a:rPr>
              <a:t>在投资银行 300 年发展历史中，其组织形式经历长期演变，由早期的合伙制演变为混合公司制、现代股份公司制、金融控股公司制。不同组织形式有不同特点，不同组织形式的选择由当时经济发展的、法律制度、经营特点所决定。</a:t>
            </a:r>
            <a:endParaRPr sz="2000" dirty="0">
              <a:latin typeface="宋体" panose="02010600030101010101" pitchFamily="2" charset="-122"/>
              <a:cs typeface="宋体" panose="02010600030101010101" pitchFamily="2" charset="-122"/>
            </a:endParaRPr>
          </a:p>
          <a:p>
            <a:pPr marL="107950" algn="just">
              <a:lnSpc>
                <a:spcPct val="100000"/>
              </a:lnSpc>
              <a:spcBef>
                <a:spcPts val="20"/>
              </a:spcBef>
            </a:pPr>
            <a:endParaRPr sz="2000" dirty="0">
              <a:latin typeface="宋体" panose="02010600030101010101" pitchFamily="2" charset="-122"/>
              <a:cs typeface="宋体" panose="02010600030101010101" pitchFamily="2" charset="-122"/>
            </a:endParaRPr>
          </a:p>
          <a:p>
            <a:pPr marL="107950">
              <a:lnSpc>
                <a:spcPct val="100000"/>
              </a:lnSpc>
              <a:spcBef>
                <a:spcPts val="20"/>
              </a:spcBef>
            </a:pPr>
            <a:r>
              <a:rPr sz="2000" b="1" dirty="0">
                <a:latin typeface="黑体" panose="02010609060101010101" charset="-122"/>
                <a:cs typeface="黑体" panose="02010609060101010101" charset="-122"/>
              </a:rPr>
              <a:t>二、</a:t>
            </a:r>
            <a:r>
              <a:rPr lang="zh-CN" sz="2000" b="1" dirty="0">
                <a:latin typeface="黑体" panose="02010609060101010101" charset="-122"/>
                <a:cs typeface="黑体" panose="02010609060101010101" charset="-122"/>
              </a:rPr>
              <a:t>投资</a:t>
            </a:r>
            <a:r>
              <a:rPr sz="2000" b="1" dirty="0">
                <a:latin typeface="黑体" panose="02010609060101010101" charset="-122"/>
                <a:cs typeface="黑体" panose="02010609060101010101" charset="-122"/>
              </a:rPr>
              <a:t>银行</a:t>
            </a:r>
            <a:r>
              <a:rPr lang="zh-CN" sz="2000" b="1" dirty="0">
                <a:latin typeface="黑体" panose="02010609060101010101" charset="-122"/>
                <a:cs typeface="黑体" panose="02010609060101010101" charset="-122"/>
              </a:rPr>
              <a:t>的模式演变</a:t>
            </a:r>
            <a:endParaRPr sz="2000" b="1">
              <a:latin typeface="黑体" panose="02010609060101010101" charset="-122"/>
              <a:cs typeface="黑体" panose="02010609060101010101" charset="-122"/>
            </a:endParaRPr>
          </a:p>
          <a:p>
            <a:pPr marL="107950" algn="just">
              <a:lnSpc>
                <a:spcPct val="100000"/>
              </a:lnSpc>
              <a:spcBef>
                <a:spcPts val="20"/>
              </a:spcBef>
              <a:buClrTx/>
              <a:buSzTx/>
              <a:buFontTx/>
            </a:pPr>
            <a:r>
              <a:rPr sz="2000" b="1" dirty="0">
                <a:latin typeface="宋体" panose="02010600030101010101" pitchFamily="2" charset="-122"/>
                <a:cs typeface="宋体" panose="02010600030101010101" pitchFamily="2" charset="-122"/>
              </a:rPr>
              <a:t>投资银行模式包含分离型或分业经营型模式与综合型或混业经营型模式。</a:t>
            </a:r>
            <a:endParaRPr sz="2000" b="1"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r>
              <a:rPr sz="2000" b="1" dirty="0">
                <a:latin typeface="宋体" panose="02010600030101010101" pitchFamily="2" charset="-122"/>
                <a:cs typeface="宋体" panose="02010600030101010101" pitchFamily="2" charset="-122"/>
              </a:rPr>
              <a:t>分离型或分业经营型模式</a:t>
            </a:r>
            <a:r>
              <a:rPr sz="2000" dirty="0">
                <a:latin typeface="宋体" panose="02010600030101010101" pitchFamily="2" charset="-122"/>
                <a:cs typeface="宋体" panose="02010600030101010101" pitchFamily="2" charset="-122"/>
              </a:rPr>
              <a:t>是指法律规定投资银行与商业银行在组织体制、业务经营和监管制度等方面相互分离、不得混合的管理与发展模式。典型的代表国家是 20 世纪 90 年代以前的美国、英国、日本与现阶段的中国。该模式最本质的特点是通过严格限制商业银行与投资银行的业务范围，从而有效控制商业银行风险以达到维护金融体系稳定的目的。</a:t>
            </a: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r>
              <a:rPr sz="2000" b="1" dirty="0">
                <a:latin typeface="宋体" panose="02010600030101010101" pitchFamily="2" charset="-122"/>
                <a:cs typeface="宋体" panose="02010600030101010101" pitchFamily="2" charset="-122"/>
              </a:rPr>
              <a:t>综合型或混业经营型模式</a:t>
            </a:r>
            <a:r>
              <a:rPr sz="2000" dirty="0">
                <a:latin typeface="宋体" panose="02010600030101010101" pitchFamily="2" charset="-122"/>
                <a:cs typeface="宋体" panose="02010600030101010101" pitchFamily="2" charset="-122"/>
              </a:rPr>
              <a:t>是指法律上允许同一家金融机构通过资源整合，同时经营商业银行、投资银行、</a:t>
            </a: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r>
              <a:rPr sz="2000" dirty="0">
                <a:latin typeface="宋体" panose="02010600030101010101" pitchFamily="2" charset="-122"/>
                <a:cs typeface="宋体" panose="02010600030101010101" pitchFamily="2" charset="-122"/>
              </a:rPr>
              <a:t>保险公司、信托投资公司等金融业务以提高有效竞争能力，并充分利用金融资源以达到提高金融机构创新能力与高效经营的目的。狭义的混业经营型模式主要是指银行业务和证券业务之间的交叉经营。</a:t>
            </a: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endParaRPr sz="2000" dirty="0">
              <a:latin typeface="宋体" panose="02010600030101010101" pitchFamily="2" charset="-122"/>
              <a:cs typeface="宋体" panose="02010600030101010101" pitchFamily="2" charset="-122"/>
            </a:endParaRPr>
          </a:p>
          <a:p>
            <a:pPr marL="107950" algn="just">
              <a:lnSpc>
                <a:spcPct val="100000"/>
              </a:lnSpc>
              <a:spcBef>
                <a:spcPts val="20"/>
              </a:spcBef>
              <a:buClrTx/>
              <a:buSzTx/>
              <a:buFontTx/>
            </a:pPr>
            <a:endParaRPr sz="2000" dirty="0">
              <a:latin typeface="宋体" panose="02010600030101010101" pitchFamily="2"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628015"/>
          </a:xfrm>
          <a:prstGeom prst="rect">
            <a:avLst/>
          </a:prstGeom>
          <a:solidFill>
            <a:srgbClr val="5AB6DF">
              <a:alpha val="41999"/>
            </a:srgbClr>
          </a:solidFill>
        </p:spPr>
        <p:txBody>
          <a:bodyPr vert="horz" wrap="square" lIns="0" tIns="74295" rIns="0" bIns="0" rtlCol="0">
            <a:spAutoFit/>
          </a:bodyPr>
          <a:lstStyle/>
          <a:p>
            <a:pPr marL="91440">
              <a:lnSpc>
                <a:spcPct val="100000"/>
              </a:lnSpc>
              <a:spcBef>
                <a:spcPts val="585"/>
              </a:spcBef>
            </a:pPr>
            <a:r>
              <a:rPr sz="3600" b="0" dirty="0">
                <a:latin typeface="宋体" panose="02010600030101010101" pitchFamily="2" charset="-122"/>
                <a:cs typeface="宋体" panose="02010600030101010101" pitchFamily="2" charset="-122"/>
              </a:rPr>
              <a:t>第四</a:t>
            </a:r>
            <a:r>
              <a:rPr sz="3600" b="0" spc="815" dirty="0">
                <a:latin typeface="宋体" panose="02010600030101010101" pitchFamily="2" charset="-122"/>
                <a:cs typeface="宋体" panose="02010600030101010101" pitchFamily="2" charset="-122"/>
              </a:rPr>
              <a:t>节</a:t>
            </a:r>
            <a:r>
              <a:rPr lang="zh-CN" sz="3600" b="0" dirty="0">
                <a:latin typeface="宋体" panose="02010600030101010101" pitchFamily="2" charset="-122"/>
                <a:cs typeface="宋体" panose="02010600030101010101" pitchFamily="2" charset="-122"/>
              </a:rPr>
              <a:t>投资</a:t>
            </a:r>
            <a:r>
              <a:rPr sz="3600" b="0" dirty="0">
                <a:latin typeface="宋体" panose="02010600030101010101" pitchFamily="2" charset="-122"/>
                <a:cs typeface="宋体" panose="02010600030101010101" pitchFamily="2" charset="-122"/>
              </a:rPr>
              <a:t>银行与金融科技</a:t>
            </a:r>
            <a:endParaRPr sz="360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249554" y="1330452"/>
            <a:ext cx="10706735" cy="4192905"/>
          </a:xfrm>
          <a:prstGeom prst="rect">
            <a:avLst/>
          </a:prstGeom>
        </p:spPr>
        <p:txBody>
          <a:bodyPr vert="horz" wrap="square" lIns="0" tIns="12700" rIns="0" bIns="0" rtlCol="0">
            <a:spAutoFit/>
          </a:bodyPr>
          <a:lstStyle/>
          <a:p>
            <a:pPr marL="12700" marR="5080" indent="266700" algn="just">
              <a:lnSpc>
                <a:spcPct val="150000"/>
              </a:lnSpc>
              <a:spcBef>
                <a:spcPts val="100"/>
              </a:spcBef>
            </a:pPr>
            <a:r>
              <a:rPr sz="2000" dirty="0">
                <a:latin typeface="宋体" panose="02010600030101010101" pitchFamily="2" charset="-122"/>
                <a:cs typeface="宋体" panose="02010600030101010101" pitchFamily="2" charset="-122"/>
              </a:rPr>
              <a:t>证券行业科技发展伴随着资本市场从无到有、从小到大，实现快速发展。回顾证券行业科技的整个发展历程，大致可分为交易电子化(1990—2000 年)、互联网金融(2000—2012年)和金融科技(2013 年至今)三个阶段。</a:t>
            </a:r>
            <a:endParaRPr sz="2000" dirty="0">
              <a:latin typeface="宋体" panose="02010600030101010101" pitchFamily="2" charset="-122"/>
              <a:cs typeface="宋体" panose="02010600030101010101" pitchFamily="2" charset="-122"/>
            </a:endParaRPr>
          </a:p>
          <a:p>
            <a:pPr marL="12700" marR="5080" indent="266700" algn="just">
              <a:lnSpc>
                <a:spcPct val="150000"/>
              </a:lnSpc>
              <a:spcBef>
                <a:spcPts val="100"/>
              </a:spcBef>
            </a:pPr>
            <a:endParaRPr sz="2000" dirty="0">
              <a:latin typeface="宋体" panose="02010600030101010101" pitchFamily="2" charset="-122"/>
              <a:cs typeface="宋体" panose="02010600030101010101" pitchFamily="2" charset="-122"/>
            </a:endParaRPr>
          </a:p>
          <a:p>
            <a:pPr marL="12700" marR="5080" indent="266700" algn="just">
              <a:lnSpc>
                <a:spcPct val="150000"/>
              </a:lnSpc>
              <a:spcBef>
                <a:spcPts val="100"/>
              </a:spcBef>
            </a:pPr>
            <a:r>
              <a:rPr sz="2000" dirty="0">
                <a:latin typeface="宋体" panose="02010600030101010101" pitchFamily="2" charset="-122"/>
                <a:cs typeface="宋体" panose="02010600030101010101" pitchFamily="2" charset="-122"/>
              </a:rPr>
              <a:t>证券行业第三个金融科技发展阶段(2013 年至今)有三个重点突破方向。第一个是移动支付，如微信支付、支付宝、阿里，还有苹果支付。第二个是“智能合约”，如蚂蚁小贷、京东白条、花呗、P2P 这些都是属于智能合约的范畴。第三个是“区块链”。移动支付、智能合约与区块链构成金融科技行业的三大模块，即“即时触达、活数据与信用重构”。这将极大地改变我们的生活形态。</a:t>
            </a:r>
            <a:endParaRPr sz="2000" dirty="0">
              <a:latin typeface="宋体" panose="02010600030101010101" pitchFamily="2" charset="-122"/>
              <a:cs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76835" rIns="0" bIns="0" rtlCol="0">
            <a:spAutoFit/>
          </a:bodyPr>
          <a:lstStyle/>
          <a:p>
            <a:pPr marL="91440">
              <a:lnSpc>
                <a:spcPct val="100000"/>
              </a:lnSpc>
              <a:spcBef>
                <a:spcPts val="605"/>
              </a:spcBef>
            </a:pPr>
            <a:r>
              <a:rPr sz="3600" b="0" dirty="0">
                <a:latin typeface="宋体" panose="02010600030101010101" pitchFamily="2" charset="-122"/>
                <a:cs typeface="宋体" panose="02010600030101010101" pitchFamily="2" charset="-122"/>
              </a:rPr>
              <a:t>财商小剧场</a:t>
            </a:r>
            <a:endParaRPr sz="360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body" idx="1"/>
          </p:nvPr>
        </p:nvSpPr>
        <p:spPr>
          <a:xfrm>
            <a:off x="421640" y="1195070"/>
            <a:ext cx="11538585" cy="2761615"/>
          </a:xfrm>
          <a:prstGeom prst="rect">
            <a:avLst/>
          </a:prstGeom>
        </p:spPr>
        <p:txBody>
          <a:bodyPr vert="horz" wrap="square" lIns="0" tIns="13335" rIns="0" bIns="0" rtlCol="0">
            <a:noAutofit/>
          </a:bodyPr>
          <a:lstStyle/>
          <a:p>
            <a:pPr marL="82550">
              <a:lnSpc>
                <a:spcPct val="100000"/>
              </a:lnSpc>
              <a:spcBef>
                <a:spcPts val="105"/>
              </a:spcBef>
            </a:pPr>
            <a:r>
              <a:rPr dirty="0"/>
              <a:t>什么是投资银行财商？为什么要构建投资银行财商？</a:t>
            </a:r>
            <a:endParaRPr dirty="0"/>
          </a:p>
          <a:p>
            <a:pPr marL="82550">
              <a:lnSpc>
                <a:spcPct val="100000"/>
              </a:lnSpc>
              <a:spcBef>
                <a:spcPts val="105"/>
              </a:spcBef>
            </a:pPr>
            <a:r>
              <a:rPr dirty="0"/>
              <a:t>财商是与钱打交道的能力，即认识、创造、驾驭和应用财富的能力。财商的价值在于改变错误的财富思维，改变行为方式，最终助力人们实现财富自由。投资银行财商是在投资银行领域内认识、创造、驾驭和应用财富的能力。</a:t>
            </a:r>
            <a:endParaRPr dirty="0"/>
          </a:p>
          <a:p>
            <a:pPr marL="82550">
              <a:lnSpc>
                <a:spcPct val="100000"/>
              </a:lnSpc>
              <a:spcBef>
                <a:spcPts val="105"/>
              </a:spcBef>
            </a:pPr>
            <a:endParaRPr dirty="0"/>
          </a:p>
          <a:p>
            <a:pPr marL="12700" marR="5080">
              <a:lnSpc>
                <a:spcPct val="100000"/>
              </a:lnSpc>
            </a:pPr>
            <a:r>
              <a:rPr spc="-5" dirty="0"/>
              <a:t>【思考1】</a:t>
            </a:r>
            <a:r>
              <a:rPr dirty="0"/>
              <a:t>自 2020 年 3 月以来，市场新增投资者数量已连续 17 个月单月新增超百万戾，越来越多的人开通证券账户，请问开通证券账户有哪些益处？</a:t>
            </a:r>
            <a:endParaRPr dirty="0"/>
          </a:p>
          <a:p>
            <a:pPr>
              <a:lnSpc>
                <a:spcPct val="100000"/>
              </a:lnSpc>
              <a:spcBef>
                <a:spcPts val="55"/>
              </a:spcBef>
            </a:pPr>
            <a:endParaRPr sz="2300">
              <a:latin typeface="Times New Roman" panose="02020603050405020304"/>
              <a:cs typeface="Times New Roman" panose="02020603050405020304"/>
            </a:endParaRPr>
          </a:p>
          <a:p>
            <a:pPr marL="44450">
              <a:lnSpc>
                <a:spcPct val="100000"/>
              </a:lnSpc>
            </a:pPr>
            <a:r>
              <a:rPr dirty="0"/>
              <a:t>【思考</a:t>
            </a:r>
            <a:r>
              <a:rPr spc="-5" dirty="0"/>
              <a:t>2</a:t>
            </a:r>
            <a:r>
              <a:rPr dirty="0"/>
              <a:t>】作为当今热词，金融科技是在怎样的大背景下产生的呢？</a:t>
            </a:r>
            <a:endParaRPr dirty="0"/>
          </a:p>
        </p:txBody>
      </p:sp>
    </p:spTree>
  </p:cSld>
  <p:clrMapOvr>
    <a:masterClrMapping/>
  </p:clrMapOvr>
</p:sld>
</file>

<file path=ppt/tags/tag1.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2511</Words>
  <Application>WPS 演示</Application>
  <PresentationFormat>On-screen Show (4:3)</PresentationFormat>
  <Paragraphs>82</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vt:lpstr>
      <vt:lpstr>宋体</vt:lpstr>
      <vt:lpstr>Wingdings</vt:lpstr>
      <vt:lpstr>Calibri</vt:lpstr>
      <vt:lpstr>黑体</vt:lpstr>
      <vt:lpstr>Times New Roman</vt:lpstr>
      <vt:lpstr>微软雅黑</vt:lpstr>
      <vt:lpstr>Arial Unicode MS</vt:lpstr>
      <vt:lpstr>Calibri</vt:lpstr>
      <vt:lpstr>Office Theme</vt:lpstr>
      <vt:lpstr>第一章 导言</vt:lpstr>
      <vt:lpstr>【本章提要】</vt:lpstr>
      <vt:lpstr>【学习目标】</vt:lpstr>
      <vt:lpstr>第一节投资银行的发展历程</vt:lpstr>
      <vt:lpstr>第二节投资银行概述</vt:lpstr>
      <vt:lpstr>第三节投资银行组织结构与发展模式</vt:lpstr>
      <vt:lpstr>第四节投资银行与金融科技</vt:lpstr>
      <vt:lpstr>财商小剧场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商业银行导言</dc:title>
  <dc:creator/>
  <cp:lastModifiedBy> caroline</cp:lastModifiedBy>
  <cp:revision>4</cp:revision>
  <dcterms:created xsi:type="dcterms:W3CDTF">2021-09-03T08:37:00Z</dcterms:created>
  <dcterms:modified xsi:type="dcterms:W3CDTF">2024-02-23T03:51:19Z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2021-09-04T00:00:00Z</vt:filetime>
  </property>
  <property fmtid="{D5CDD505-2E9C-101B-9397-08002B2CF9AE}" pid="3" name="Creator">
    <vt:lpwstr>WPS 演示</vt:lpwstr>
  </property>
  <property fmtid="{D5CDD505-2E9C-101B-9397-08002B2CF9AE}" pid="4" name="LastSaved">
    <vt:filetime>2021-09-04T00:00:00Z</vt:filetime>
  </property>
  <property fmtid="{D5CDD505-2E9C-101B-9397-08002B2CF9AE}" pid="5" name="ICV">
    <vt:lpwstr>DAD6A782C112470AAB5C7943EFCBF90F</vt:lpwstr>
  </property>
  <property fmtid="{D5CDD505-2E9C-101B-9397-08002B2CF9AE}" pid="6" name="KSOProductBuildVer">
    <vt:lpwstr>2052-12.1.0.16250</vt:lpwstr>
  </property>
</Properties>
</file>